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414" y="10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5/19/2020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a-DK" altLang="da-DK"/>
              <a:t>Not resilient to errors: Human operator error (type Aarhus instead of New York), programming error (update method chops last character of the location), Heizenbugs (out of disk error whilst updating the tuple)</a:t>
            </a:r>
            <a:endParaRPr lang="en-US" altLang="da-DK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49A32C5-8087-4308-AD28-F60C3CD7B25D}" type="slidenum">
              <a:rPr lang="en-US" altLang="da-DK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a-DK" altLang="da-DK"/>
              <a:t>We can run data-mining processes that build ‘caches’ of state. These are volatile, may be deleted at any time. Still the liability is</a:t>
            </a:r>
            <a:endParaRPr lang="en-US" altLang="da-DK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3FAD468-8AAD-4469-8F21-5B8CA15C9BCC}" type="slidenum">
              <a:rPr lang="en-US" altLang="da-DK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Scalable Microservices</a:t>
            </a:r>
          </a:p>
          <a:p>
            <a:pPr>
              <a:defRPr/>
            </a:pPr>
            <a:r>
              <a:rPr lang="da-DK" sz="2000" dirty="0"/>
              <a:t>Event Sourcing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Exercise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Consider how to repair</a:t>
            </a: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Human error: I typed Aarhus instead of New York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Program error: Alg. chopped last character of location</a:t>
            </a:r>
          </a:p>
          <a:p>
            <a:pPr lvl="1"/>
            <a:r>
              <a:rPr lang="en-US" altLang="da-DK" noProof="0" dirty="0" err="1">
                <a:latin typeface="Arial" charset="0"/>
                <a:cs typeface="Arial" charset="0"/>
              </a:rPr>
              <a:t>Hw</a:t>
            </a:r>
            <a:r>
              <a:rPr lang="en-US" altLang="da-DK" noProof="0" dirty="0">
                <a:latin typeface="Arial" charset="0"/>
                <a:cs typeface="Arial" charset="0"/>
              </a:rPr>
              <a:t> error: out-of-disk during tuple insert</a:t>
            </a:r>
          </a:p>
          <a:p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D9D4CF-EA28-4A71-8DEA-5C93E04CADD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1127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431130"/>
            <a:ext cx="6822281" cy="1721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1571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Examples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  <a:sym typeface="Wingdings" pitchFamily="2" charset="2"/>
              </a:rPr>
              <a:t>Telemedicine – New Danish standard format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  <a:sym typeface="Wingdings" pitchFamily="2" charset="2"/>
              </a:rPr>
              <a:t>PHMR: </a:t>
            </a:r>
            <a:r>
              <a:rPr lang="en-US" altLang="da-DK" i="1" noProof="0" dirty="0">
                <a:latin typeface="Arial" charset="0"/>
                <a:cs typeface="Arial" charset="0"/>
                <a:sym typeface="Wingdings" pitchFamily="2" charset="2"/>
              </a:rPr>
              <a:t>Clinical </a:t>
            </a:r>
            <a:r>
              <a:rPr lang="en-US" altLang="da-DK" b="1" i="1" noProof="0" dirty="0">
                <a:latin typeface="Arial" charset="0"/>
                <a:cs typeface="Arial" charset="0"/>
                <a:sym typeface="Wingdings" pitchFamily="2" charset="2"/>
              </a:rPr>
              <a:t>document</a:t>
            </a:r>
            <a:endParaRPr lang="en-US" altLang="da-DK" b="1" noProof="0" dirty="0">
              <a:latin typeface="Arial" charset="0"/>
              <a:cs typeface="Arial" charset="0"/>
              <a:sym typeface="Wingdings" pitchFamily="2" charset="2"/>
            </a:endParaRPr>
          </a:p>
          <a:p>
            <a:pPr lvl="2"/>
            <a:r>
              <a:rPr lang="en-US" altLang="da-DK" noProof="0" dirty="0">
                <a:latin typeface="Arial" charset="0"/>
                <a:cs typeface="Arial" charset="0"/>
                <a:sym typeface="Wingdings" pitchFamily="2" charset="2"/>
              </a:rPr>
              <a:t>Stores all information about a given</a:t>
            </a:r>
            <a:r>
              <a:rPr lang="en-US" altLang="da-DK" b="1" noProof="0" dirty="0">
                <a:latin typeface="Arial" charset="0"/>
                <a:cs typeface="Arial" charset="0"/>
                <a:sym typeface="Wingdings" pitchFamily="2" charset="2"/>
              </a:rPr>
              <a:t> event</a:t>
            </a:r>
            <a:endParaRPr lang="en-US" altLang="da-DK" noProof="0" dirty="0">
              <a:latin typeface="Arial" charset="0"/>
              <a:cs typeface="Arial" charset="0"/>
              <a:sym typeface="Wingdings" pitchFamily="2" charset="2"/>
            </a:endParaRPr>
          </a:p>
          <a:p>
            <a:pPr lvl="3"/>
            <a:r>
              <a:rPr lang="en-US" altLang="da-DK" noProof="0" dirty="0">
                <a:latin typeface="Arial" charset="0"/>
                <a:cs typeface="Arial" charset="0"/>
                <a:sym typeface="Wingdings" pitchFamily="2" charset="2"/>
              </a:rPr>
              <a:t>Like a single measurement of blood pressure</a:t>
            </a:r>
          </a:p>
          <a:p>
            <a:pPr lvl="2"/>
            <a:r>
              <a:rPr lang="en-US" altLang="da-DK" dirty="0">
                <a:latin typeface="Arial" charset="0"/>
                <a:cs typeface="Arial" charset="0"/>
                <a:sym typeface="Wingdings" pitchFamily="2" charset="2"/>
              </a:rPr>
              <a:t>Error – insert new event of type ‘correction’ in store</a:t>
            </a:r>
            <a:endParaRPr lang="en-US" altLang="da-DK" noProof="0" dirty="0">
              <a:latin typeface="Arial" charset="0"/>
              <a:cs typeface="Arial" charset="0"/>
              <a:sym typeface="Wingdings" pitchFamily="2" charset="2"/>
            </a:endParaRPr>
          </a:p>
          <a:p>
            <a:endParaRPr lang="en-US" altLang="da-DK" noProof="0" dirty="0"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altLang="da-DK" noProof="0" dirty="0" err="1">
                <a:latin typeface="Arial" charset="0"/>
                <a:cs typeface="Arial" charset="0"/>
                <a:sym typeface="Wingdings" pitchFamily="2" charset="2"/>
              </a:rPr>
              <a:t>Karibu</a:t>
            </a:r>
            <a:r>
              <a:rPr lang="en-US" altLang="da-DK" noProof="0" dirty="0">
                <a:latin typeface="Arial" charset="0"/>
                <a:cs typeface="Arial" charset="0"/>
                <a:sym typeface="Wingdings" pitchFamily="2" charset="2"/>
              </a:rPr>
              <a:t> in </a:t>
            </a:r>
            <a:r>
              <a:rPr lang="en-US" altLang="da-DK" noProof="0" dirty="0" err="1">
                <a:latin typeface="Arial" charset="0"/>
                <a:cs typeface="Arial" charset="0"/>
                <a:sym typeface="Wingdings" pitchFamily="2" charset="2"/>
              </a:rPr>
              <a:t>EcoSense</a:t>
            </a:r>
            <a:endParaRPr lang="en-US" altLang="da-DK" noProof="0" dirty="0">
              <a:latin typeface="Arial" charset="0"/>
              <a:cs typeface="Arial" charset="0"/>
              <a:sym typeface="Wingdings" pitchFamily="2" charset="2"/>
            </a:endParaRPr>
          </a:p>
          <a:p>
            <a:pPr lvl="1"/>
            <a:r>
              <a:rPr lang="en-US" altLang="da-DK" noProof="0" dirty="0">
                <a:latin typeface="Arial" charset="0"/>
                <a:cs typeface="Arial" charset="0"/>
                <a:sym typeface="Wingdings" pitchFamily="2" charset="2"/>
              </a:rPr>
              <a:t>Stores the raw measurement events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  <a:sym typeface="Wingdings" pitchFamily="2" charset="2"/>
              </a:rPr>
              <a:t>In a next-to-impossible-to-query format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  <a:sym typeface="Wingdings" pitchFamily="2" charset="2"/>
              </a:rPr>
              <a:t>But raw data integrity is guaranties</a:t>
            </a:r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025ECF-F104-4A55-85BC-795C14ECE2E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14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Discussion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i="1" noProof="0" dirty="0">
                <a:latin typeface="Arial" charset="0"/>
                <a:cs typeface="Arial" charset="0"/>
              </a:rPr>
              <a:t>This is simply too slow!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To draw a blood pressure graph for Nancy you have to fetch, de-XML and combine 30 huge documents!</a:t>
            </a:r>
          </a:p>
          <a:p>
            <a:pPr lvl="1"/>
            <a:endParaRPr lang="en-US" altLang="da-DK" noProof="0" dirty="0">
              <a:latin typeface="Arial" charset="0"/>
              <a:cs typeface="Arial" charset="0"/>
            </a:endParaRPr>
          </a:p>
          <a:p>
            <a:r>
              <a:rPr lang="en-US" altLang="da-DK" noProof="0" dirty="0">
                <a:latin typeface="Arial" charset="0"/>
                <a:cs typeface="Arial" charset="0"/>
              </a:rPr>
              <a:t>Yep. But how to solve this?</a:t>
            </a: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r>
              <a:rPr lang="en-US" altLang="da-DK" i="1" noProof="0" dirty="0">
                <a:latin typeface="Arial" charset="0"/>
                <a:cs typeface="Arial" charset="0"/>
              </a:rPr>
              <a:t>This consumes much more disk space!</a:t>
            </a:r>
          </a:p>
          <a:p>
            <a:endParaRPr lang="en-US" altLang="da-DK" i="1" noProof="0" dirty="0">
              <a:latin typeface="Arial" charset="0"/>
              <a:cs typeface="Arial" charset="0"/>
            </a:endParaRPr>
          </a:p>
          <a:p>
            <a:r>
              <a:rPr lang="en-US" altLang="da-DK" noProof="0" dirty="0">
                <a:latin typeface="Arial" charset="0"/>
                <a:cs typeface="Arial" charset="0"/>
              </a:rPr>
              <a:t>Yep. </a:t>
            </a:r>
            <a:r>
              <a:rPr lang="en-US" altLang="da-DK" i="1" noProof="0" dirty="0">
                <a:latin typeface="Arial" charset="0"/>
                <a:cs typeface="Arial" charset="0"/>
              </a:rPr>
              <a:t>There is no free lunch…</a:t>
            </a:r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71F663-0389-4C61-988E-27F22BE414C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7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err="1"/>
              <a:t>Marz</a:t>
            </a:r>
            <a:r>
              <a:rPr lang="en-US" noProof="0" dirty="0"/>
              <a:t>: </a:t>
            </a:r>
            <a:r>
              <a:rPr lang="en-US" i="1" noProof="0" dirty="0"/>
              <a:t>Lambda-architectures</a:t>
            </a:r>
          </a:p>
          <a:p>
            <a:endParaRPr lang="en-US" i="1" noProof="0" dirty="0"/>
          </a:p>
          <a:p>
            <a:pPr lvl="1"/>
            <a:r>
              <a:rPr lang="en-US" i="1" noProof="0" dirty="0"/>
              <a:t>Run </a:t>
            </a:r>
            <a:r>
              <a:rPr lang="en-US" b="1" i="1" noProof="0" dirty="0"/>
              <a:t>batch</a:t>
            </a:r>
            <a:r>
              <a:rPr lang="en-US" i="1" noProof="0" dirty="0"/>
              <a:t> processing for historic events to produce fast query databases</a:t>
            </a:r>
          </a:p>
          <a:p>
            <a:pPr lvl="1"/>
            <a:endParaRPr lang="en-US" i="1" noProof="0" dirty="0"/>
          </a:p>
          <a:p>
            <a:pPr lvl="1"/>
            <a:r>
              <a:rPr lang="en-US" i="1" noProof="0" dirty="0"/>
              <a:t>Combine with </a:t>
            </a:r>
            <a:r>
              <a:rPr lang="en-US" b="1" i="1" noProof="0" dirty="0"/>
              <a:t>live</a:t>
            </a:r>
            <a:r>
              <a:rPr lang="en-US" i="1" noProof="0" dirty="0"/>
              <a:t> processing of current events (like last 24 hours) to augment the above query database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202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35282-B1D8-4C25-BE88-DD1D40F74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11E35-2C00-4C9D-99DD-4790AA19F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ensure </a:t>
            </a:r>
            <a:r>
              <a:rPr lang="en-US" i="1" dirty="0"/>
              <a:t>data integrity</a:t>
            </a:r>
            <a:r>
              <a:rPr lang="en-US" dirty="0"/>
              <a:t> (reliable data in face of all types of errors) of a </a:t>
            </a:r>
            <a:r>
              <a:rPr lang="en-US" i="1" dirty="0"/>
              <a:t>data system</a:t>
            </a:r>
            <a:r>
              <a:rPr lang="en-US" dirty="0"/>
              <a:t> (one that stores data over large time spans), you should</a:t>
            </a:r>
          </a:p>
          <a:p>
            <a:endParaRPr lang="en-US" dirty="0"/>
          </a:p>
          <a:p>
            <a:r>
              <a:rPr lang="en-US" dirty="0"/>
              <a:t>Store </a:t>
            </a:r>
            <a:r>
              <a:rPr lang="en-US" i="1" dirty="0"/>
              <a:t>events</a:t>
            </a:r>
            <a:r>
              <a:rPr lang="en-US" dirty="0"/>
              <a:t> and not </a:t>
            </a:r>
            <a:r>
              <a:rPr lang="en-US" i="1" dirty="0"/>
              <a:t>state</a:t>
            </a:r>
            <a:endParaRPr lang="en-US" dirty="0"/>
          </a:p>
          <a:p>
            <a:pPr lvl="1"/>
            <a:r>
              <a:rPr lang="en-US" dirty="0"/>
              <a:t>Overwritten state is lost state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Events can be corrected – by new events</a:t>
            </a:r>
          </a:p>
          <a:p>
            <a:pPr lvl="1"/>
            <a:r>
              <a:rPr lang="en-US" dirty="0"/>
              <a:t>Old events are not lost</a:t>
            </a:r>
          </a:p>
          <a:p>
            <a:r>
              <a:rPr lang="en-US" dirty="0"/>
              <a:t>Performance penalty can be mitigated by deriving state and store </a:t>
            </a:r>
            <a:r>
              <a:rPr lang="en-US"/>
              <a:t>it separately…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E79B0-A653-40F1-BEC8-147DDE045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0BD48-6A71-49F4-8614-9145126B4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75462-CFF9-42D4-9C96-7A441EFB4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96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Motivation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Many (most?) large IT systems we use, we use to </a:t>
            </a:r>
            <a:r>
              <a:rPr lang="en-US" altLang="da-DK" b="1" noProof="0" dirty="0">
                <a:latin typeface="Arial" charset="0"/>
                <a:cs typeface="Arial" charset="0"/>
              </a:rPr>
              <a:t>store</a:t>
            </a:r>
            <a:r>
              <a:rPr lang="en-US" altLang="da-DK" b="1" i="1" noProof="0" dirty="0">
                <a:latin typeface="Arial" charset="0"/>
                <a:cs typeface="Arial" charset="0"/>
              </a:rPr>
              <a:t> </a:t>
            </a:r>
            <a:r>
              <a:rPr lang="en-US" altLang="da-DK" noProof="0" dirty="0">
                <a:latin typeface="Arial" charset="0"/>
                <a:cs typeface="Arial" charset="0"/>
              </a:rPr>
              <a:t>information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Permanently or transiently</a:t>
            </a:r>
          </a:p>
          <a:p>
            <a:pPr lvl="1"/>
            <a:endParaRPr lang="en-US" altLang="da-DK" noProof="0" dirty="0">
              <a:latin typeface="Arial" charset="0"/>
              <a:cs typeface="Arial" charset="0"/>
            </a:endParaRPr>
          </a:p>
          <a:p>
            <a:r>
              <a:rPr lang="en-US" altLang="da-DK" noProof="0" dirty="0">
                <a:latin typeface="Arial" charset="0"/>
                <a:cs typeface="Arial" charset="0"/>
              </a:rPr>
              <a:t>Data Integrity:</a:t>
            </a:r>
          </a:p>
          <a:p>
            <a:pPr lvl="1"/>
            <a:r>
              <a:rPr lang="en-US" altLang="da-DK" b="1" noProof="0" dirty="0">
                <a:latin typeface="Arial" charset="0"/>
                <a:cs typeface="Arial" charset="0"/>
              </a:rPr>
              <a:t>Data integrity</a:t>
            </a:r>
            <a:r>
              <a:rPr lang="en-US" altLang="da-DK" noProof="0" dirty="0">
                <a:latin typeface="Arial" charset="0"/>
                <a:cs typeface="Arial" charset="0"/>
              </a:rPr>
              <a:t> refers to maintaining and assuring the accuracy and consistency of data over its entire life-cycle, and is a critical aspect to the design, implementation and usage of any system which stores, processes, or retrieves data. [Wikipedia]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EA73D1-A2ED-43F4-AF2D-60C11201952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57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 err="1">
                <a:latin typeface="Arial" charset="0"/>
                <a:cs typeface="Arial" charset="0"/>
              </a:rPr>
              <a:t>Antipattern</a:t>
            </a:r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b="1" noProof="0" dirty="0">
                <a:latin typeface="Arial" charset="0"/>
                <a:cs typeface="Arial" charset="0"/>
              </a:rPr>
              <a:t>Dropbox</a:t>
            </a:r>
          </a:p>
          <a:p>
            <a:r>
              <a:rPr lang="en-US" altLang="da-DK" noProof="0" dirty="0">
                <a:latin typeface="Arial" charset="0"/>
                <a:cs typeface="Arial" charset="0"/>
              </a:rPr>
              <a:t>In our housing cooperative (</a:t>
            </a:r>
            <a:r>
              <a:rPr lang="en-US" altLang="da-DK" noProof="0" dirty="0" err="1">
                <a:latin typeface="Arial" charset="0"/>
                <a:cs typeface="Arial" charset="0"/>
              </a:rPr>
              <a:t>andelsboligforening</a:t>
            </a:r>
            <a:r>
              <a:rPr lang="en-US" altLang="da-DK" noProof="0" dirty="0">
                <a:latin typeface="Arial" charset="0"/>
                <a:cs typeface="Arial" charset="0"/>
              </a:rPr>
              <a:t>) we use </a:t>
            </a:r>
            <a:r>
              <a:rPr lang="en-US" altLang="da-DK" noProof="0" dirty="0" err="1">
                <a:latin typeface="Arial" charset="0"/>
                <a:cs typeface="Arial" charset="0"/>
              </a:rPr>
              <a:t>dropbox</a:t>
            </a:r>
            <a:r>
              <a:rPr lang="en-US" altLang="da-DK" noProof="0" dirty="0">
                <a:latin typeface="Arial" charset="0"/>
                <a:cs typeface="Arial" charset="0"/>
              </a:rPr>
              <a:t> to store our resumes from meetings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Board meetings, common meetings, general assembly, …</a:t>
            </a:r>
          </a:p>
          <a:p>
            <a:r>
              <a:rPr lang="en-US" altLang="da-DK" noProof="0" dirty="0">
                <a:latin typeface="Arial" charset="0"/>
                <a:cs typeface="Arial" charset="0"/>
              </a:rPr>
              <a:t>Benefits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All have instant access to full history</a:t>
            </a:r>
          </a:p>
          <a:p>
            <a:r>
              <a:rPr lang="en-US" altLang="da-DK" noProof="0" dirty="0">
                <a:latin typeface="Arial" charset="0"/>
                <a:cs typeface="Arial" charset="0"/>
              </a:rPr>
              <a:t>Liabilities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While I was writing these slides, Lars began deleting old resumes on his home computer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Thanks for the ‘restore’ facility!</a:t>
            </a:r>
          </a:p>
          <a:p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33448C-DF9C-49B6-8B36-E328AF7FB93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64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Another example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A regular RDB 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Too many courses teach students to store </a:t>
            </a:r>
            <a:r>
              <a:rPr lang="en-US" altLang="da-DK" i="1" noProof="0" dirty="0">
                <a:latin typeface="Arial" charset="0"/>
                <a:cs typeface="Arial" charset="0"/>
              </a:rPr>
              <a:t>state</a:t>
            </a:r>
          </a:p>
          <a:p>
            <a:r>
              <a:rPr lang="en-US" altLang="da-DK" i="1" noProof="0" dirty="0">
                <a:latin typeface="Arial" charset="0"/>
                <a:cs typeface="Arial" charset="0"/>
              </a:rPr>
              <a:t>Events</a:t>
            </a:r>
            <a:r>
              <a:rPr lang="en-US" altLang="da-DK" noProof="0" dirty="0">
                <a:latin typeface="Arial" charset="0"/>
                <a:cs typeface="Arial" charset="0"/>
              </a:rPr>
              <a:t> are handled by </a:t>
            </a:r>
            <a:r>
              <a:rPr lang="en-US" altLang="da-DK" i="1" noProof="0" dirty="0">
                <a:latin typeface="Arial" charset="0"/>
                <a:cs typeface="Arial" charset="0"/>
              </a:rPr>
              <a:t>state changes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Event: Sally moves to New York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Update in the Sally tuple</a:t>
            </a:r>
          </a:p>
          <a:p>
            <a:pPr lvl="1"/>
            <a:endParaRPr lang="en-US" altLang="da-DK" noProof="0" dirty="0">
              <a:latin typeface="Arial" charset="0"/>
              <a:cs typeface="Arial" charset="0"/>
            </a:endParaRPr>
          </a:p>
          <a:p>
            <a:pPr lvl="1"/>
            <a:endParaRPr lang="en-US" altLang="da-DK" noProof="0" dirty="0">
              <a:latin typeface="Arial" charset="0"/>
              <a:cs typeface="Arial" charset="0"/>
            </a:endParaRPr>
          </a:p>
          <a:p>
            <a:pPr lvl="1"/>
            <a:endParaRPr lang="en-US" altLang="da-DK" noProof="0" dirty="0">
              <a:latin typeface="Arial" charset="0"/>
              <a:cs typeface="Arial" charset="0"/>
            </a:endParaRPr>
          </a:p>
          <a:p>
            <a:pPr lvl="1"/>
            <a:endParaRPr lang="en-US" altLang="da-DK" noProof="0" dirty="0">
              <a:latin typeface="Arial" charset="0"/>
              <a:cs typeface="Arial" charset="0"/>
            </a:endParaRPr>
          </a:p>
          <a:p>
            <a:r>
              <a:rPr lang="en-US" altLang="da-DK" noProof="0" dirty="0">
                <a:latin typeface="Arial" charset="0"/>
                <a:cs typeface="Arial" charset="0"/>
              </a:rPr>
              <a:t>Liability in this approach?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CAA0AD-3B07-48CB-B07B-B8D65F7CBA1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1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953752"/>
            <a:ext cx="6813518" cy="13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B3AB365-894E-430E-A9D3-73091852BAAC}"/>
              </a:ext>
            </a:extLst>
          </p:cNvPr>
          <p:cNvSpPr/>
          <p:nvPr/>
        </p:nvSpPr>
        <p:spPr>
          <a:xfrm>
            <a:off x="5867400" y="4610100"/>
            <a:ext cx="2438400" cy="6604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Figures from </a:t>
            </a:r>
            <a:r>
              <a:rPr lang="en-US" dirty="0" err="1"/>
              <a:t>Marz’s</a:t>
            </a:r>
            <a:r>
              <a:rPr lang="en-US" dirty="0"/>
              <a:t> GOTO 2012 slides</a:t>
            </a:r>
          </a:p>
        </p:txBody>
      </p:sp>
    </p:spTree>
    <p:extLst>
      <p:ext uri="{BB962C8B-B14F-4D97-AF65-F5344CB8AC3E}">
        <p14:creationId xmlns:p14="http://schemas.microsoft.com/office/powerpoint/2010/main" val="963860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Nathan </a:t>
            </a:r>
            <a:r>
              <a:rPr lang="en-US" altLang="da-DK" noProof="0" dirty="0" err="1">
                <a:latin typeface="Arial" charset="0"/>
                <a:cs typeface="Arial" charset="0"/>
              </a:rPr>
              <a:t>Marz</a:t>
            </a:r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Definition of Data System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955030-6D8E-44F6-8FD7-85195E587FD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61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7" y="1587500"/>
            <a:ext cx="7491413" cy="286035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099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Human fault-tolerance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r>
              <a:rPr lang="en-US" altLang="da-DK" noProof="0" dirty="0" err="1">
                <a:latin typeface="Arial" charset="0"/>
                <a:cs typeface="Arial" charset="0"/>
              </a:rPr>
              <a:t>Nygard</a:t>
            </a:r>
            <a:r>
              <a:rPr lang="en-US" altLang="da-DK" noProof="0" dirty="0">
                <a:latin typeface="Arial" charset="0"/>
                <a:cs typeface="Arial" charset="0"/>
              </a:rPr>
              <a:t>: ”Oh-no-second”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8719D9-99E4-4DFD-8677-FFE6C8F3E58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1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197" y="1031875"/>
            <a:ext cx="6878003" cy="3399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0731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Good or bad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The bad</a:t>
            </a: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endParaRPr lang="en-US" altLang="da-DK" noProof="0" dirty="0">
              <a:latin typeface="Arial" charset="0"/>
              <a:cs typeface="Arial" charset="0"/>
            </a:endParaRPr>
          </a:p>
          <a:p>
            <a:r>
              <a:rPr lang="en-US" altLang="da-DK" noProof="0" dirty="0">
                <a:latin typeface="Arial" charset="0"/>
                <a:cs typeface="Arial" charset="0"/>
              </a:rPr>
              <a:t>The good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DE8925-290A-4823-9150-67C7F25C12B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819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942" y="1524000"/>
            <a:ext cx="6403658" cy="1080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747" y="3619500"/>
            <a:ext cx="6592253" cy="1765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607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CRUD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altLang="da-DK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C55A66-18C6-48E5-9F25-F6B12C7F860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455" y="952500"/>
            <a:ext cx="5732145" cy="22183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3365501"/>
            <a:ext cx="6057900" cy="1704975"/>
          </a:xfrm>
          <a:prstGeom prst="rect">
            <a:avLst/>
          </a:prstGeom>
          <a:noFill/>
          <a:ln w="952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8" name="Straight Connector 7"/>
          <p:cNvCxnSpPr>
            <a:stCxn id="9218" idx="3"/>
          </p:cNvCxnSpPr>
          <p:nvPr/>
        </p:nvCxnSpPr>
        <p:spPr>
          <a:xfrm flipH="1">
            <a:off x="7924800" y="464344"/>
            <a:ext cx="762000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147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790700"/>
            <a:ext cx="7086600" cy="1295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‘Event Sourcing’ Pattern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da-DK" b="1" noProof="0" dirty="0">
                <a:latin typeface="Arial" charset="0"/>
                <a:cs typeface="Arial" charset="0"/>
              </a:rPr>
              <a:t>Capture events as events</a:t>
            </a:r>
          </a:p>
          <a:p>
            <a:pPr lvl="1"/>
            <a:r>
              <a:rPr lang="en-US" altLang="da-DK" b="1" noProof="0" dirty="0">
                <a:latin typeface="Arial" charset="0"/>
                <a:cs typeface="Arial" charset="0"/>
              </a:rPr>
              <a:t>State is computed from the history of events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14DE4-8422-45BC-932D-5BA71375FDC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1024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314699"/>
            <a:ext cx="6822281" cy="1721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09775"/>
            <a:ext cx="600075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0507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617</Words>
  <Application>Microsoft Office PowerPoint</Application>
  <PresentationFormat>On-screen Show (16:10)</PresentationFormat>
  <Paragraphs>143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Microservices and DevOps</vt:lpstr>
      <vt:lpstr>Motivation</vt:lpstr>
      <vt:lpstr>Antipattern</vt:lpstr>
      <vt:lpstr>Another example</vt:lpstr>
      <vt:lpstr>Nathan Marz</vt:lpstr>
      <vt:lpstr>Human fault-tolerance</vt:lpstr>
      <vt:lpstr>Good or bad</vt:lpstr>
      <vt:lpstr>CRUD</vt:lpstr>
      <vt:lpstr>‘Event Sourcing’ Pattern</vt:lpstr>
      <vt:lpstr>Exercise</vt:lpstr>
      <vt:lpstr>Examples</vt:lpstr>
      <vt:lpstr>Discussion</vt:lpstr>
      <vt:lpstr>Outlook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77</cp:revision>
  <dcterms:created xsi:type="dcterms:W3CDTF">2006-08-16T00:00:00Z</dcterms:created>
  <dcterms:modified xsi:type="dcterms:W3CDTF">2020-05-19T11:35:26Z</dcterms:modified>
</cp:coreProperties>
</file>